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  <p:sldMasterId id="2147483686" r:id="rId4"/>
    <p:sldMasterId id="2147483705" r:id="rId5"/>
    <p:sldMasterId id="2147483707" r:id="rId6"/>
  </p:sldMasterIdLst>
  <p:sldIdLst>
    <p:sldId id="256" r:id="rId7"/>
    <p:sldId id="257" r:id="rId8"/>
    <p:sldId id="263" r:id="rId9"/>
    <p:sldId id="258" r:id="rId10"/>
    <p:sldId id="264" r:id="rId11"/>
    <p:sldId id="265" r:id="rId12"/>
    <p:sldId id="259" r:id="rId13"/>
    <p:sldId id="260" r:id="rId14"/>
    <p:sldId id="276" r:id="rId15"/>
    <p:sldId id="277" r:id="rId16"/>
    <p:sldId id="279" r:id="rId17"/>
    <p:sldId id="278" r:id="rId18"/>
    <p:sldId id="280" r:id="rId19"/>
    <p:sldId id="261" r:id="rId20"/>
    <p:sldId id="266" r:id="rId21"/>
    <p:sldId id="267" r:id="rId22"/>
    <p:sldId id="271" r:id="rId23"/>
    <p:sldId id="272" r:id="rId24"/>
    <p:sldId id="273" r:id="rId25"/>
    <p:sldId id="274" r:id="rId26"/>
    <p:sldId id="275" r:id="rId27"/>
    <p:sldId id="26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EA22"/>
    <a:srgbClr val="4EF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4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287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15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036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59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531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79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513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7397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5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8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74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774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2302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039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503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55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338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4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527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003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31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48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6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9383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070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52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82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59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247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709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5166592" y="46979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8056141" y="42561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2277059" y="5188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1200">
                <a:solidFill>
                  <a:schemeClr val="lt2"/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4711992" y="45629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7601541" y="41286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822459" y="5052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12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835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763341" y="33594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7763341" y="5257884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7763341" y="43086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467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7763341" y="26291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7763341" y="36165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7763341" y="45896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32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973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480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4908433" y="724600"/>
            <a:ext cx="7738000" cy="54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5315433" y="1905633"/>
            <a:ext cx="477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4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315433" y="3228933"/>
            <a:ext cx="59612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333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12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8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6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23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65833" y="2161600"/>
            <a:ext cx="9109600" cy="39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80000" y="28920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333">
                <a:solidFill>
                  <a:srgbClr val="161234"/>
                </a:solidFill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333">
                <a:solidFill>
                  <a:srgbClr val="161234"/>
                </a:solidFill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61234"/>
              </a:buClr>
              <a:buSzPts val="1000"/>
              <a:buChar char="■"/>
              <a:defRPr sz="1333">
                <a:solidFill>
                  <a:srgbClr val="161234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667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65833" y="1716667"/>
            <a:ext cx="9109600" cy="48096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080000" y="19708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1067">
                <a:solidFill>
                  <a:srgbClr val="1EFFC1"/>
                </a:solidFill>
              </a:defRPr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1067">
                <a:solidFill>
                  <a:srgbClr val="1EFFC1"/>
                </a:solidFill>
              </a:defRPr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1EFFC1"/>
              </a:buClr>
              <a:buSzPts val="800"/>
              <a:buChar char="■"/>
              <a:defRPr sz="1067">
                <a:solidFill>
                  <a:srgbClr val="1EFFC1"/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189767" y="859400"/>
            <a:ext cx="10586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4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6933">
                <a:solidFill>
                  <a:srgbClr val="161234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979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58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92C26-2E84-42AD-BEA4-B52868B8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5EAE1-9B78-433D-BA13-C9FC7587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3A67F7-DE44-4912-8C28-F5083959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36B42-A708-4392-8AF2-55C4C3C1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D3DEB9-BBF1-4946-9DF8-15413BF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5021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98BD07-3B4F-45D2-93B6-0ECA26C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79161-C349-49B9-8ACD-21415CF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D798339-235C-45D6-A043-06F0A2FB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88B42D1-2AFE-48A4-BABF-BF4CD02D1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6586549-FAA7-4380-80B7-AB707C0E2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A993116-7AFA-4416-89D7-BDFB35C8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5AD8-65B3-4006-AEB5-E49A2474B8DB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C16F05C-3934-4A16-B224-79ECD39C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BA43450-F21F-4D47-9CB2-F0D41C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CFE5-F1D5-421B-8A49-698F6360C0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5653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247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9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2077241" y="27520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2077241" y="46222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2077241" y="36871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1331100" y="859400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933">
                <a:solidFill>
                  <a:schemeClr val="accent1"/>
                </a:solidFill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85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90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333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hu-HU"/>
              <a:t>Mintacím szerkesztése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6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hu-HU"/>
              <a:t>Mintacím szerkesztése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84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5080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3591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9" r:id="rId2"/>
    <p:sldLayoutId id="2147483710" r:id="rId3"/>
    <p:sldLayoutId id="214748371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2842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3010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6998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E2C30-0D67-495F-BDE9-E906DB01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Lucky </a:t>
            </a:r>
            <a:r>
              <a:rPr lang="hu-HU">
                <a:solidFill>
                  <a:srgbClr val="94EA22"/>
                </a:solidFill>
              </a:rPr>
              <a:t>– A mi kis kávézónk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461545-CDE6-4507-BB7F-83FDA6EE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937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kávéfajták oldal a működésében megegyezik a sütemények oldallal.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C155FC0-B0F7-F8AC-FD20-38CBEAA9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43829"/>
            <a:ext cx="8011886" cy="39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Kavéfajták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kávéfajták oldal a működésében megegyezik a sütemények oldallal.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E7852-A976-B225-A46F-0E4599DD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155370"/>
            <a:ext cx="8003474" cy="3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blog oldal tartalmazza a blogon található cikkeket, melyek megnyitásának eredményeképp egy új oldal nyílik meg a cikk tartalmával.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F9DDFD10-2F46-94CF-5F8B-985C8CA4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41" y="2160138"/>
            <a:ext cx="8564118" cy="42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Blog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blog oldal tartalmazza a blogon található cikkeket, melyek megnyitásának eredményeképp egy új oldal nyílik meg a cikk tartalmával.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737D-ED25-14D7-1FB1-D8963B99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813941" y="2227318"/>
            <a:ext cx="8564118" cy="41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18914-4588-4969-8C98-630F4DC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4EA22"/>
                </a:solidFill>
              </a:rPr>
              <a:t>Felhasznált e</a:t>
            </a:r>
            <a:r>
              <a:rPr lang="hu-HU">
                <a:solidFill>
                  <a:srgbClr val="94EA22"/>
                </a:solidFill>
              </a:rPr>
              <a:t>szközök</a:t>
            </a:r>
            <a:r>
              <a:rPr lang="en-US">
                <a:solidFill>
                  <a:srgbClr val="94EA22"/>
                </a:solidFill>
              </a:rPr>
              <a:t>/technológiák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D303D-955F-44EE-A933-4781BDAC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599"/>
            <a:ext cx="9396400" cy="3822959"/>
          </a:xfrm>
        </p:spPr>
        <p:txBody>
          <a:bodyPr/>
          <a:lstStyle/>
          <a:p>
            <a:r>
              <a:rPr lang="en-US" sz="2000">
                <a:solidFill>
                  <a:srgbClr val="94EA22"/>
                </a:solidFill>
              </a:rPr>
              <a:t>A weboldal megtervezéséhez:</a:t>
            </a:r>
          </a:p>
          <a:p>
            <a:pPr lvl="1"/>
            <a:r>
              <a:rPr lang="hu-HU" sz="2000">
                <a:solidFill>
                  <a:srgbClr val="94EA22"/>
                </a:solidFill>
              </a:rPr>
              <a:t>Trello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Figma</a:t>
            </a:r>
            <a:endParaRPr lang="en-US" sz="2000">
              <a:solidFill>
                <a:srgbClr val="94EA22"/>
              </a:solidFill>
            </a:endParaRPr>
          </a:p>
          <a:p>
            <a:r>
              <a:rPr lang="en-US" sz="2000">
                <a:solidFill>
                  <a:srgbClr val="94EA22"/>
                </a:solidFill>
              </a:rPr>
              <a:t>A weboldal megvalósításához: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HTML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CSS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Javascript</a:t>
            </a:r>
          </a:p>
          <a:p>
            <a:pPr lvl="1"/>
            <a:r>
              <a:rPr lang="en-US" sz="2000">
                <a:solidFill>
                  <a:srgbClr val="94EA22"/>
                </a:solidFill>
              </a:rPr>
              <a:t>Visual Studio Code</a:t>
            </a:r>
            <a:endParaRPr lang="hu-HU" sz="2000">
              <a:solidFill>
                <a:srgbClr val="94EA22"/>
              </a:solidFill>
            </a:endParaRPr>
          </a:p>
          <a:p>
            <a:pPr lvl="1"/>
            <a:r>
              <a:rPr lang="hu-HU" sz="2000">
                <a:solidFill>
                  <a:srgbClr val="94EA22"/>
                </a:solidFill>
              </a:rPr>
              <a:t>GitHub</a:t>
            </a:r>
            <a:endParaRPr lang="en-US" sz="2000">
              <a:solidFill>
                <a:srgbClr val="94EA22"/>
              </a:solidFill>
            </a:endParaRPr>
          </a:p>
          <a:p>
            <a:pPr lvl="1"/>
            <a:r>
              <a:rPr lang="en-US" sz="2000">
                <a:solidFill>
                  <a:srgbClr val="94EA22"/>
                </a:solidFill>
              </a:rPr>
              <a:t>Bootstrap</a:t>
            </a:r>
            <a:endParaRPr lang="hu-HU" sz="2000">
              <a:solidFill>
                <a:srgbClr val="94EA22"/>
              </a:solidFill>
            </a:endParaRPr>
          </a:p>
          <a:p>
            <a:endParaRPr lang="hu-HU" sz="2000" dirty="0">
              <a:solidFill>
                <a:srgbClr val="94E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9D754-1846-4872-B243-D52C649F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675433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4B64AF-3343-4995-A7A2-F07E1A46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00" y="2277400"/>
            <a:ext cx="310888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segítségével listák és kártyák segítségével tudtuk követni merre járunk a projekt megvalósításában</a:t>
            </a:r>
          </a:p>
        </p:txBody>
      </p:sp>
      <p:pic>
        <p:nvPicPr>
          <p:cNvPr id="5" name="Picture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37063B9-2CBC-A045-041C-A08044C5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55" y="1887800"/>
            <a:ext cx="6684140" cy="41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901B5D-9267-4B8F-8174-F28652CE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133" y="324587"/>
            <a:ext cx="9396400" cy="643200"/>
          </a:xfrm>
        </p:spPr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Figma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4D12F-6173-4932-9C16-35CCE8BD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1234232"/>
            <a:ext cx="435151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>
                <a:solidFill>
                  <a:srgbClr val="94EA22"/>
                </a:solidFill>
              </a:rPr>
              <a:t>Figma</a:t>
            </a:r>
            <a:r>
              <a:rPr lang="hu-HU" sz="2400" dirty="0">
                <a:solidFill>
                  <a:schemeClr val="bg1"/>
                </a:solidFill>
              </a:rPr>
              <a:t> segítségével hoztuk létre a weboldal prototípusát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7F9B-B6E1-3300-80B9-698A00DB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632"/>
            <a:ext cx="5557935" cy="480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24E07-92AC-F818-BB24-6EAC67EA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" y="2496646"/>
            <a:ext cx="5212081" cy="37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HTML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weboldal elkészítésekor nagy hasznát vettük a </a:t>
            </a:r>
            <a:r>
              <a:rPr lang="en-US" sz="2400">
                <a:solidFill>
                  <a:srgbClr val="94EA22"/>
                </a:solidFill>
              </a:rPr>
              <a:t>HTML5</a:t>
            </a:r>
            <a:r>
              <a:rPr lang="en-US" sz="2400">
                <a:solidFill>
                  <a:schemeClr val="bg1"/>
                </a:solidFill>
              </a:rPr>
              <a:t> (Azaz HyperText Markup Language)-nek, mely lehetővé tette a weboldalak felépítését a beépített </a:t>
            </a:r>
            <a:r>
              <a:rPr lang="en-US" sz="2400">
                <a:solidFill>
                  <a:srgbClr val="94EA22"/>
                </a:solidFill>
              </a:rPr>
              <a:t>DOM</a:t>
            </a:r>
            <a:r>
              <a:rPr lang="en-US" sz="2400">
                <a:solidFill>
                  <a:schemeClr val="bg1"/>
                </a:solidFill>
              </a:rPr>
              <a:t> (Document Object Model) segítségével.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5" name="Picture 4" descr="A logo of a website&#10;&#10;Description automatically generated">
            <a:extLst>
              <a:ext uri="{FF2B5EF4-FFF2-40B4-BE49-F238E27FC236}">
                <a16:creationId xmlns:a16="http://schemas.microsoft.com/office/drawing/2014/main" id="{FD025EF4-E373-94D5-A38D-DEB5C95E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08" y="1887800"/>
            <a:ext cx="3348135" cy="33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CSS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CSS</a:t>
            </a:r>
            <a:r>
              <a:rPr lang="en-US" sz="2400">
                <a:solidFill>
                  <a:schemeClr val="bg1"/>
                </a:solidFill>
              </a:rPr>
              <a:t> (Cascading StyleSheets) felhasználásval tudtunk stilisztikai formázásokat applikálni a weboldalra.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stíluslapok elkészítésekor a </a:t>
            </a:r>
            <a:r>
              <a:rPr lang="en-US" sz="2400">
                <a:solidFill>
                  <a:srgbClr val="94EA22"/>
                </a:solidFill>
              </a:rPr>
              <a:t>CSS3</a:t>
            </a:r>
            <a:r>
              <a:rPr lang="en-US" sz="2400">
                <a:solidFill>
                  <a:schemeClr val="bg1"/>
                </a:solidFill>
              </a:rPr>
              <a:t> verziót használtuk fel.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1BEA796-3CB4-3525-200E-7DD78760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02" y="1887800"/>
            <a:ext cx="237446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JavaScript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JavaScript</a:t>
            </a:r>
            <a:r>
              <a:rPr lang="en-US" sz="2400">
                <a:solidFill>
                  <a:schemeClr val="bg1"/>
                </a:solidFill>
              </a:rPr>
              <a:t> programozási nyelv segítségével tudtuk manipulálni a weboldal DOM egyes elemeit felhasználói bemenetre történő akcióra.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Ennek a lábléc elkészítésekor vettük elsődlegesen hasznát.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yellow and white logo&#10;&#10;Description automatically generated">
            <a:extLst>
              <a:ext uri="{FF2B5EF4-FFF2-40B4-BE49-F238E27FC236}">
                <a16:creationId xmlns:a16="http://schemas.microsoft.com/office/drawing/2014/main" id="{44AA5777-8FA4-85D1-52F7-F3D597A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97" y="1885463"/>
            <a:ext cx="5360755" cy="33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15459-0EA6-43D0-822A-2C05835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>
                <a:solidFill>
                  <a:srgbClr val="94EA22"/>
                </a:solidFill>
              </a:rPr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CCB0DC-1E19-4749-8165-1F6ACC5D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sz="2800" dirty="0">
                <a:solidFill>
                  <a:schemeClr val="bg1"/>
                </a:solidFill>
              </a:rPr>
              <a:t>A megrendelő egy modern, esztétikus, reszponzív </a:t>
            </a:r>
            <a:r>
              <a:rPr lang="hu-HU" sz="2800">
                <a:solidFill>
                  <a:schemeClr val="bg1"/>
                </a:solidFill>
              </a:rPr>
              <a:t>weboldalt szeretne</a:t>
            </a:r>
            <a:r>
              <a:rPr lang="en-US" sz="280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r>
              <a:rPr lang="en-US" sz="2800">
                <a:solidFill>
                  <a:schemeClr val="bg1"/>
                </a:solidFill>
              </a:rPr>
              <a:t>A weboldal elkészítésekor végig tartottuk a kapcsolatot a megrendelővel, aki a drótváz és a prototípus megtekintése után elfogadta a megvalósítára irányuló terveinket, melyekhez mi tartottuk magunkat.</a:t>
            </a:r>
          </a:p>
        </p:txBody>
      </p:sp>
    </p:spTree>
    <p:extLst>
      <p:ext uri="{BB962C8B-B14F-4D97-AF65-F5344CB8AC3E}">
        <p14:creationId xmlns:p14="http://schemas.microsoft.com/office/powerpoint/2010/main" val="54118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Visual Studio Code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Visual Studio Code </a:t>
            </a:r>
            <a:r>
              <a:rPr lang="en-US" sz="2400">
                <a:solidFill>
                  <a:schemeClr val="bg1"/>
                </a:solidFill>
              </a:rPr>
              <a:t>(gyakran VS Code-nak rövidített) egy szövegszerkesztő, mely a beépített funkcióinak köszönhetően nagy hasznunkra vált a weboldal elkészítésekor.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7F164CC9-31DF-AF95-8D6D-32C300A9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1" y="1887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4BD-98C8-EB9C-7E64-D1EDEE9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94EA22"/>
                </a:solidFill>
              </a:rPr>
              <a:t>Bootstrap</a:t>
            </a:r>
            <a:endParaRPr lang="hu-HU" sz="3600">
              <a:solidFill>
                <a:srgbClr val="94EA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B947-7741-809F-0DB0-6D3D8E9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671867" cy="3336000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Bootstrap</a:t>
            </a:r>
            <a:r>
              <a:rPr lang="en-US" sz="2400">
                <a:solidFill>
                  <a:schemeClr val="bg1"/>
                </a:solidFill>
              </a:rPr>
              <a:t> egy front-end keretrendszer, mely kibővíti a CSS-be/HTML-be beépített funkciókat.</a:t>
            </a:r>
          </a:p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Bootstrap</a:t>
            </a:r>
            <a:r>
              <a:rPr lang="en-US" sz="2400">
                <a:solidFill>
                  <a:schemeClr val="bg1"/>
                </a:solidFill>
              </a:rPr>
              <a:t> felhasználásval valósítottuk meg a felugró ablakot (modal-t) és a weboldalak formázását is. </a:t>
            </a:r>
            <a:endParaRPr lang="hu-HU" sz="2400">
              <a:solidFill>
                <a:schemeClr val="bg1"/>
              </a:solidFill>
            </a:endParaRPr>
          </a:p>
        </p:txBody>
      </p:sp>
      <p:pic>
        <p:nvPicPr>
          <p:cNvPr id="6" name="Picture 5" descr="A white letter on a purple square&#10;&#10;Description automatically generated">
            <a:extLst>
              <a:ext uri="{FF2B5EF4-FFF2-40B4-BE49-F238E27FC236}">
                <a16:creationId xmlns:a16="http://schemas.microsoft.com/office/drawing/2014/main" id="{D31EA17C-A1B2-3368-AD46-EC3434B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2260600"/>
            <a:ext cx="3546754" cy="28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CB0D-0BCE-4AD0-9876-723B8354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2288B0-13D8-4F0F-B847-1D8E2B3B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2094309"/>
            <a:ext cx="4012163" cy="4033203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</a:t>
            </a:r>
            <a:r>
              <a:rPr lang="en-US" sz="2400">
                <a:solidFill>
                  <a:srgbClr val="94EA22"/>
                </a:solidFill>
              </a:rPr>
              <a:t>GitHub</a:t>
            </a:r>
            <a:r>
              <a:rPr lang="en-US" sz="2400">
                <a:solidFill>
                  <a:schemeClr val="bg1"/>
                </a:solidFill>
              </a:rPr>
              <a:t> a programozó talán legközelebbi barátja. Ennek a verzió kezelő programnak a segítségével osztottuk meg a csapatmunkát, továbbá itt tároltuk el a kész weboldal fájljait. 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FC0F-165F-D719-A528-361A2BBC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62" y="2097008"/>
            <a:ext cx="6934281" cy="4033204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92E06B3-ED7E-2C73-4C00-EBCCC64D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02" y="382303"/>
            <a:ext cx="3523861" cy="13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796CF-C012-47A0-9389-8A8C355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32BD4-2078-454C-958C-7240F1DE1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>
                <a:solidFill>
                  <a:schemeClr val="bg1"/>
                </a:solidFill>
              </a:rPr>
              <a:t>A HTML validálás célja a weboldal felépítésének megvizsgálása, hogy az megfelel-e a W3 Consortium által támasztott követelményeknek.</a:t>
            </a:r>
          </a:p>
          <a:p>
            <a:pPr marL="158750" indent="0">
              <a:buNone/>
            </a:pPr>
            <a:r>
              <a:rPr lang="en-US" sz="1800" u="sng">
                <a:solidFill>
                  <a:schemeClr val="bg1"/>
                </a:solidFill>
              </a:rPr>
              <a:t>A HTML validálás sikeres volt.</a:t>
            </a: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>
                <a:solidFill>
                  <a:schemeClr val="bg1"/>
                </a:solidFill>
              </a:rPr>
              <a:t>A CSS validálás célja a weboldal stilisztikai felépítésének vizsgálata, hogy az megfelel-e a W3 Consortium altal támasztott követelményeknek.</a:t>
            </a:r>
          </a:p>
          <a:p>
            <a:pPr marL="158750" indent="0">
              <a:buNone/>
            </a:pPr>
            <a:r>
              <a:rPr lang="en-US" sz="1800" u="sng">
                <a:solidFill>
                  <a:schemeClr val="bg1"/>
                </a:solidFill>
              </a:rPr>
              <a:t>A CSS validálás sikeres volt.</a:t>
            </a: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>
                <a:solidFill>
                  <a:schemeClr val="bg1"/>
                </a:solidFill>
              </a:rPr>
              <a:t>A weboldal megfelel a W3 Consortium által elvárt felépítési és stilisztikai elvárásoknak.</a:t>
            </a:r>
            <a:endParaRPr lang="hu-HU" sz="180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A4AD3-37CC-4BE7-89C3-E807961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CA6ED-1767-41D8-852B-2991708C4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35999"/>
              </p:ext>
            </p:extLst>
          </p:nvPr>
        </p:nvGraphicFramePr>
        <p:xfrm>
          <a:off x="2058333" y="2148425"/>
          <a:ext cx="8128000" cy="28217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59466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605490"/>
                    </a:ext>
                  </a:extLst>
                </a:gridCol>
              </a:tblGrid>
              <a:tr h="5643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Név 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Beosztás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30767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Városi Bendegúz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Projekt menedzser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133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Ónodi-Kiss Viktor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Webfejlesztő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6408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Koncz Ákos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Üzleti elemző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25614"/>
                  </a:ext>
                </a:extLst>
              </a:tr>
              <a:tr h="564355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Hézső Károly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Grafikai felelős</a:t>
                      </a:r>
                      <a:endParaRPr lang="hu-HU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44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6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49395-E2D9-4B74-B323-5AE41C2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7DB66C-462F-4011-AEA0-3819152C4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Városi Bendegúz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8F7EBE6B-C8B0-4BB3-A778-4067094F6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Főoldal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Modal</a:t>
            </a:r>
          </a:p>
          <a:p>
            <a:r>
              <a:rPr lang="hu-HU" sz="2000" dirty="0">
                <a:solidFill>
                  <a:schemeClr val="bg1"/>
                </a:solidFill>
              </a:rPr>
              <a:t>Trello vezetése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904A91A-DBAC-424C-AFB2-E75349D36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>
                <a:solidFill>
                  <a:srgbClr val="94EA22"/>
                </a:solidFill>
              </a:rPr>
              <a:t>Ónodi-Kiss Viktor</a:t>
            </a:r>
            <a:r>
              <a:rPr lang="en-US" sz="3200">
                <a:solidFill>
                  <a:srgbClr val="94EA22"/>
                </a:solidFill>
              </a:rPr>
              <a:t> Ákos</a:t>
            </a:r>
            <a:endParaRPr lang="hu-HU" sz="3200" dirty="0">
              <a:solidFill>
                <a:srgbClr val="94EA22"/>
              </a:solidFill>
            </a:endParaRP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E3D4860-3475-46F5-9F2C-7051970B0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Git </a:t>
            </a:r>
            <a:r>
              <a:rPr lang="hu-HU" sz="2000">
                <a:solidFill>
                  <a:schemeClr val="bg1"/>
                </a:solidFill>
              </a:rPr>
              <a:t>Repo </a:t>
            </a:r>
            <a:r>
              <a:rPr lang="en-US" sz="2000">
                <a:solidFill>
                  <a:schemeClr val="bg1"/>
                </a:solidFill>
              </a:rPr>
              <a:t>kezelés</a:t>
            </a:r>
            <a:endParaRPr lang="hu-HU" sz="2000" dirty="0">
              <a:solidFill>
                <a:schemeClr val="bg1"/>
              </a:solidFill>
            </a:endParaRPr>
          </a:p>
          <a:p>
            <a:r>
              <a:rPr lang="hu-HU" sz="2000" dirty="0">
                <a:solidFill>
                  <a:schemeClr val="bg1"/>
                </a:solidFill>
              </a:rPr>
              <a:t>Kliens oldali programozás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Validálás</a:t>
            </a:r>
          </a:p>
          <a:p>
            <a:r>
              <a:rPr lang="hu-HU" sz="2000" dirty="0">
                <a:solidFill>
                  <a:schemeClr val="bg1"/>
                </a:solidFill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46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uiExpand="1" build="p"/>
      <p:bldP spid="8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6F6A47-873F-4BF9-A3CD-AA4618B6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Csapat bemutatása: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FE9F3C-572B-4C20-82E6-1CB000D9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Koncz Ákos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F2F0E3B-3DF8-48FD-9C5A-DB910739F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Sütemények oldal kódolása</a:t>
            </a:r>
          </a:p>
          <a:p>
            <a:r>
              <a:rPr lang="hu-HU" sz="2000">
                <a:solidFill>
                  <a:schemeClr val="bg1"/>
                </a:solidFill>
              </a:rPr>
              <a:t>Modal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Kommunikáció a megrendelővel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887618-6D91-4DCF-856F-7D7A21F72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3200" dirty="0">
                <a:solidFill>
                  <a:srgbClr val="94EA22"/>
                </a:solidFill>
              </a:rPr>
              <a:t>Hézső Károly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E61852D-4207-4CD9-A3A9-0DAA8C0A93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sz="2000" dirty="0">
                <a:solidFill>
                  <a:schemeClr val="bg1"/>
                </a:solidFill>
              </a:rPr>
              <a:t>Képek gyűjtése</a:t>
            </a:r>
          </a:p>
          <a:p>
            <a:r>
              <a:rPr lang="hu-HU" sz="2000" dirty="0">
                <a:solidFill>
                  <a:schemeClr val="bg1"/>
                </a:solidFill>
              </a:rPr>
              <a:t>Kávéfajták oldal kódolása</a:t>
            </a:r>
          </a:p>
        </p:txBody>
      </p:sp>
    </p:spTree>
    <p:extLst>
      <p:ext uri="{BB962C8B-B14F-4D97-AF65-F5344CB8AC3E}">
        <p14:creationId xmlns:p14="http://schemas.microsoft.com/office/powerpoint/2010/main" val="34171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5A7B65-658E-4848-9AC5-557A7B54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Drótváz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FAA36C3-FB0B-4335-B9A8-06D9B39DD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133" y="2260600"/>
            <a:ext cx="4958006" cy="3336000"/>
          </a:xfrm>
        </p:spPr>
        <p:txBody>
          <a:bodyPr/>
          <a:lstStyle/>
          <a:p>
            <a:pPr marL="158750" indent="0">
              <a:buNone/>
            </a:pPr>
            <a:r>
              <a:rPr lang="hu-HU" sz="1800" dirty="0">
                <a:solidFill>
                  <a:schemeClr val="bg1"/>
                </a:solidFill>
              </a:rPr>
              <a:t>A </a:t>
            </a:r>
            <a:r>
              <a:rPr lang="hu-HU" sz="1800" dirty="0">
                <a:solidFill>
                  <a:srgbClr val="94EA22"/>
                </a:solidFill>
              </a:rPr>
              <a:t>drótváz</a:t>
            </a:r>
            <a:r>
              <a:rPr lang="hu-HU" sz="1800" dirty="0">
                <a:solidFill>
                  <a:schemeClr val="bg1"/>
                </a:solidFill>
              </a:rPr>
              <a:t> a weboldal </a:t>
            </a:r>
            <a:r>
              <a:rPr lang="hu-HU" sz="1800">
                <a:solidFill>
                  <a:schemeClr val="bg1"/>
                </a:solidFill>
              </a:rPr>
              <a:t>felépítését ábrázolja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>
                <a:solidFill>
                  <a:schemeClr val="bg1"/>
                </a:solidFill>
              </a:rPr>
              <a:t>A </a:t>
            </a:r>
            <a:r>
              <a:rPr lang="en-US" sz="1800">
                <a:solidFill>
                  <a:srgbClr val="94EA22"/>
                </a:solidFill>
              </a:rPr>
              <a:t>drótváz</a:t>
            </a:r>
            <a:r>
              <a:rPr lang="en-US" sz="1800">
                <a:solidFill>
                  <a:schemeClr val="bg1"/>
                </a:solidFill>
              </a:rPr>
              <a:t> segítségével történik a weboldal strukturális felépítése, ezen a ponton már figyelembe vettük a Bootstrap által nyújtott lehetőségeket.</a:t>
            </a:r>
          </a:p>
          <a:p>
            <a:pPr marL="15875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i="1" u="sng">
              <a:solidFill>
                <a:schemeClr val="bg1"/>
              </a:solidFill>
            </a:endParaRPr>
          </a:p>
          <a:p>
            <a:pPr marL="158750" indent="0">
              <a:buNone/>
            </a:pPr>
            <a:endParaRPr lang="en-US" sz="1800" i="1" u="sng">
              <a:solidFill>
                <a:schemeClr val="bg1"/>
              </a:solidFill>
            </a:endParaRPr>
          </a:p>
          <a:p>
            <a:pPr marL="158750" indent="0">
              <a:buNone/>
            </a:pPr>
            <a:r>
              <a:rPr lang="en-US" sz="1800" i="1" u="sng">
                <a:solidFill>
                  <a:schemeClr val="bg1"/>
                </a:solidFill>
              </a:rPr>
              <a:t>A </a:t>
            </a:r>
            <a:r>
              <a:rPr lang="en-US" sz="1800" i="1" u="sng">
                <a:solidFill>
                  <a:srgbClr val="94EA22"/>
                </a:solidFill>
              </a:rPr>
              <a:t>drótvázat</a:t>
            </a:r>
            <a:r>
              <a:rPr lang="en-US" sz="1800" i="1" u="sng">
                <a:solidFill>
                  <a:schemeClr val="bg1"/>
                </a:solidFill>
              </a:rPr>
              <a:t> a megrendelő elfogadta.</a:t>
            </a:r>
            <a:endParaRPr lang="hu-HU" sz="1800" i="1" u="sng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F60CCD-B23A-42FA-8300-9A052FE2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02" y="2099992"/>
            <a:ext cx="4534533" cy="387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4EA22"/>
            </a:solidFill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8647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Prototípus -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weboldal lapjainak prototípusának elkészítésekor külön választottuk a fejlécben található navigációs menüt és a láblécben található elérhetőségeket. 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glass cup full of coffee beans&#10;&#10;Description automatically generated">
            <a:extLst>
              <a:ext uri="{FF2B5EF4-FFF2-40B4-BE49-F238E27FC236}">
                <a16:creationId xmlns:a16="http://schemas.microsoft.com/office/drawing/2014/main" id="{7A6E71AF-6FCF-046C-D66B-B1F53922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2371965"/>
            <a:ext cx="8553062" cy="42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6D43CE-543C-4CA5-A836-14E13E2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00" y="395515"/>
            <a:ext cx="9396400" cy="643200"/>
          </a:xfrm>
        </p:spPr>
        <p:txBody>
          <a:bodyPr/>
          <a:lstStyle/>
          <a:p>
            <a:r>
              <a:rPr lang="hu-HU" dirty="0">
                <a:solidFill>
                  <a:srgbClr val="94EA22"/>
                </a:solidFill>
              </a:rPr>
              <a:t>Tervezés: </a:t>
            </a:r>
            <a:r>
              <a:rPr lang="hu-HU">
                <a:solidFill>
                  <a:srgbClr val="94EA22"/>
                </a:solidFill>
              </a:rPr>
              <a:t>Prototípus </a:t>
            </a:r>
            <a:r>
              <a:rPr lang="en-US">
                <a:solidFill>
                  <a:srgbClr val="94EA22"/>
                </a:solidFill>
              </a:rPr>
              <a:t>– Sütemény oldal</a:t>
            </a:r>
            <a:endParaRPr lang="hu-HU" dirty="0">
              <a:solidFill>
                <a:srgbClr val="94EA2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620924-5C9E-4431-9713-B60CA9E0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74" y="1038715"/>
            <a:ext cx="10921652" cy="1005114"/>
          </a:xfrm>
        </p:spPr>
        <p:txBody>
          <a:bodyPr/>
          <a:lstStyle/>
          <a:p>
            <a:pPr marL="158750" indent="0">
              <a:buNone/>
            </a:pPr>
            <a:r>
              <a:rPr lang="en-US" sz="2400">
                <a:solidFill>
                  <a:schemeClr val="bg1"/>
                </a:solidFill>
              </a:rPr>
              <a:t>A sütemények oldal tartalmaz egy felugró ablakot (modal) és mindennap új napi ajánlattal (napraforgó) kecsegteti a potenciális vevőket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702AF-7590-2E34-C82E-CDA0B647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2178753"/>
            <a:ext cx="8640146" cy="4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Project Proposal Green variant</Template>
  <TotalTime>101</TotalTime>
  <Words>569</Words>
  <Application>Microsoft Office PowerPoint</Application>
  <PresentationFormat>Widescreen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Arial</vt:lpstr>
      <vt:lpstr>Bree Serif</vt:lpstr>
      <vt:lpstr>Didact Gothic</vt:lpstr>
      <vt:lpstr>Proxima Nova</vt:lpstr>
      <vt:lpstr>Proxima Nova Semibold</vt:lpstr>
      <vt:lpstr>Roboto Black</vt:lpstr>
      <vt:lpstr>Roboto Light</vt:lpstr>
      <vt:lpstr>Roboto Mono Thin</vt:lpstr>
      <vt:lpstr>Roboto Thin</vt:lpstr>
      <vt:lpstr>WEB PROPOSAL</vt:lpstr>
      <vt:lpstr>SlidesGo Final Pages</vt:lpstr>
      <vt:lpstr>1_Slidesgo Final Pages</vt:lpstr>
      <vt:lpstr>1_WEB PROPOSAL</vt:lpstr>
      <vt:lpstr>2_SlidesGo Final Pages</vt:lpstr>
      <vt:lpstr>3_Slidesgo Final Pages</vt:lpstr>
      <vt:lpstr>Lucky – A mi kis kávézónk</vt:lpstr>
      <vt:lpstr>Megrendelő követelményei</vt:lpstr>
      <vt:lpstr>Validálás</vt:lpstr>
      <vt:lpstr>Csapat bemutatása</vt:lpstr>
      <vt:lpstr>Csapat bemutatása: Feladatok</vt:lpstr>
      <vt:lpstr>Csapat bemutatása: Feladatok</vt:lpstr>
      <vt:lpstr>Tervezés: Drótváz</vt:lpstr>
      <vt:lpstr>Tervezés: Prototípus - Főoldal</vt:lpstr>
      <vt:lpstr>Tervezés: Prototípus – Sütemény oldal</vt:lpstr>
      <vt:lpstr>Tervezés: Prototípus – Kavéfajták oldal</vt:lpstr>
      <vt:lpstr>Tervezés: Prototípus – Kavéfajták oldal</vt:lpstr>
      <vt:lpstr>Tervezés: Prototípus – Blog oldal</vt:lpstr>
      <vt:lpstr>Tervezés: Prototípus – Blog oldal</vt:lpstr>
      <vt:lpstr>Felhasznált eszközök/technológiák</vt:lpstr>
      <vt:lpstr>Trello</vt:lpstr>
      <vt:lpstr>Figma</vt:lpstr>
      <vt:lpstr>HTML</vt:lpstr>
      <vt:lpstr>CSS</vt:lpstr>
      <vt:lpstr>JavaScript</vt:lpstr>
      <vt:lpstr>Visual Studio Code</vt:lpstr>
      <vt:lpstr>Bootstrap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– A mi kis kávézónk</dc:title>
  <dc:creator>Városi Bendegúz Álmos</dc:creator>
  <cp:lastModifiedBy>Viktor Ónodi-Kiss</cp:lastModifiedBy>
  <cp:revision>73</cp:revision>
  <dcterms:created xsi:type="dcterms:W3CDTF">2023-11-14T12:28:00Z</dcterms:created>
  <dcterms:modified xsi:type="dcterms:W3CDTF">2023-11-21T12:03:39Z</dcterms:modified>
</cp:coreProperties>
</file>